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Roboto"/>
      <p:regular r:id="rId21"/>
      <p:bold r:id="rId22"/>
      <p:italic r:id="rId23"/>
      <p:boldItalic r:id="rId24"/>
    </p:embeddedFont>
    <p:embeddedFont>
      <p:font typeface="Proxima Nova"/>
      <p:regular r:id="rId25"/>
      <p:bold r:id="rId26"/>
      <p:italic r:id="rId27"/>
      <p:boldItalic r:id="rId28"/>
    </p:embeddedFont>
    <p:embeddedFont>
      <p:font typeface="Lato Light"/>
      <p:regular r:id="rId29"/>
      <p:bold r:id="rId30"/>
      <p:italic r:id="rId31"/>
      <p:boldItalic r:id="rId32"/>
    </p:embeddedFont>
    <p:embeddedFont>
      <p:font typeface="Merriweather"/>
      <p:regular r:id="rId33"/>
      <p:bold r:id="rId34"/>
      <p:italic r:id="rId35"/>
      <p:boldItalic r:id="rId36"/>
    </p:embeddedFont>
    <p:embeddedFont>
      <p:font typeface="Source Sans Pr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065DF5-BF4B-4EA0-A293-6C3490DEDADC}">
  <a:tblStyle styleId="{A6065DF5-BF4B-4EA0-A293-6C3490DEDA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boldItalic.fntdata"/><Relationship Id="rId20" Type="http://schemas.openxmlformats.org/officeDocument/2006/relationships/slide" Target="slides/slide13.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LatoLigh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Light-italic.fntdata"/><Relationship Id="rId30" Type="http://schemas.openxmlformats.org/officeDocument/2006/relationships/font" Target="fonts/LatoLight-bold.fntdata"/><Relationship Id="rId11" Type="http://schemas.openxmlformats.org/officeDocument/2006/relationships/slide" Target="slides/slide4.xml"/><Relationship Id="rId33" Type="http://schemas.openxmlformats.org/officeDocument/2006/relationships/font" Target="fonts/Merriweather-regular.fntdata"/><Relationship Id="rId10" Type="http://schemas.openxmlformats.org/officeDocument/2006/relationships/slide" Target="slides/slide3.xml"/><Relationship Id="rId32" Type="http://schemas.openxmlformats.org/officeDocument/2006/relationships/font" Target="fonts/LatoLight-boldItalic.fntdata"/><Relationship Id="rId13" Type="http://schemas.openxmlformats.org/officeDocument/2006/relationships/slide" Target="slides/slide6.xml"/><Relationship Id="rId35" Type="http://schemas.openxmlformats.org/officeDocument/2006/relationships/font" Target="fonts/Merriweather-italic.fntdata"/><Relationship Id="rId12" Type="http://schemas.openxmlformats.org/officeDocument/2006/relationships/slide" Target="slides/slide5.xml"/><Relationship Id="rId34" Type="http://schemas.openxmlformats.org/officeDocument/2006/relationships/font" Target="fonts/Merriweather-bold.fntdata"/><Relationship Id="rId15" Type="http://schemas.openxmlformats.org/officeDocument/2006/relationships/slide" Target="slides/slide8.xml"/><Relationship Id="rId37" Type="http://schemas.openxmlformats.org/officeDocument/2006/relationships/font" Target="fonts/SourceSansPro-regular.fntdata"/><Relationship Id="rId14" Type="http://schemas.openxmlformats.org/officeDocument/2006/relationships/slide" Target="slides/slide7.xml"/><Relationship Id="rId36" Type="http://schemas.openxmlformats.org/officeDocument/2006/relationships/font" Target="fonts/Merriweather-boldItalic.fntdata"/><Relationship Id="rId17" Type="http://schemas.openxmlformats.org/officeDocument/2006/relationships/slide" Target="slides/slide10.xml"/><Relationship Id="rId39" Type="http://schemas.openxmlformats.org/officeDocument/2006/relationships/font" Target="fonts/SourceSansPro-italic.fntdata"/><Relationship Id="rId16" Type="http://schemas.openxmlformats.org/officeDocument/2006/relationships/slide" Target="slides/slide9.xml"/><Relationship Id="rId38" Type="http://schemas.openxmlformats.org/officeDocument/2006/relationships/font" Target="fonts/SourceSansPro-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erywellmind.com/what-is-personality-testing-2795420"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tterup.com/blog/what-is-self-awareness" TargetMode="External"/><Relationship Id="rId3" Type="http://schemas.openxmlformats.org/officeDocument/2006/relationships/hyperlink" Target="https://www.betterup.com/en-us/resources/blog/does-your-work-match-your-personal-values?hsLang=e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rtherapysource.com/blog1/2020/01/19/what-is-self-regulation-2/"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oracle.com/jobsatoracle/post/motivation-a-key-component-of-emotional-intelligence" TargetMode="External"/><Relationship Id="rId3" Type="http://schemas.openxmlformats.org/officeDocument/2006/relationships/hyperlink" Target="https://www.danielgoleman.info/"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erywellmind.com/what-is-empathy-2795562" TargetMode="External"/><Relationship Id="rId3" Type="http://schemas.openxmlformats.org/officeDocument/2006/relationships/hyperlink" Target="https://www.verywellmind.com/can-you-ever-really-get-over-losing-a-loved-one-520792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y.com/learn/lesson/social-skills-types-purpose-example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71ba11ad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71ba11ad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200" u="sng">
                <a:solidFill>
                  <a:schemeClr val="hlink"/>
                </a:solidFill>
                <a:highlight>
                  <a:srgbClr val="FFFFFF"/>
                </a:highlight>
                <a:latin typeface="Merriweather"/>
                <a:ea typeface="Merriweather"/>
                <a:cs typeface="Merriweather"/>
                <a:sym typeface="Merriweather"/>
                <a:hlinkClick r:id="rId2"/>
              </a:rPr>
              <a:t>https://www.verywellmind.com/what-is-personality-testing-2795420</a:t>
            </a:r>
            <a:endParaRPr sz="1200">
              <a:solidFill>
                <a:srgbClr val="212121"/>
              </a:solidFill>
              <a:highlight>
                <a:srgbClr val="FFFFFF"/>
              </a:highlight>
              <a:latin typeface="Merriweather"/>
              <a:ea typeface="Merriweather"/>
              <a:cs typeface="Merriweather"/>
              <a:sym typeface="Merriweather"/>
            </a:endParaRPr>
          </a:p>
          <a:p>
            <a:pPr indent="0" lvl="0" marL="0" rtl="0" algn="l">
              <a:lnSpc>
                <a:spcPct val="115000"/>
              </a:lnSpc>
              <a:spcBef>
                <a:spcPts val="1400"/>
              </a:spcBef>
              <a:spcAft>
                <a:spcPts val="0"/>
              </a:spcAft>
              <a:buClr>
                <a:schemeClr val="dk1"/>
              </a:buClr>
              <a:buSzPts val="1100"/>
              <a:buFont typeface="Arial"/>
              <a:buNone/>
            </a:pPr>
            <a:r>
              <a:rPr lang="en" sz="1200">
                <a:solidFill>
                  <a:srgbClr val="212121"/>
                </a:solidFill>
                <a:highlight>
                  <a:srgbClr val="FFFFFF"/>
                </a:highlight>
                <a:latin typeface="Merriweather"/>
                <a:ea typeface="Merriweather"/>
                <a:cs typeface="Merriweather"/>
                <a:sym typeface="Merriweather"/>
              </a:rPr>
              <a:t>A personality test is a tool used to assess human personality. Personality testing and assessment refer to techniques designed to measure the characteristic patterns of traits that people exhibit across various situations. Personality tests can be used to help clarify a clinical diagnosis, guide therapeutic interventions, and help predict how people may respond in different situations.</a:t>
            </a:r>
            <a:endParaRPr sz="1200">
              <a:solidFill>
                <a:srgbClr val="212121"/>
              </a:solidFill>
              <a:highlight>
                <a:srgbClr val="FFFFFF"/>
              </a:highlight>
              <a:latin typeface="Merriweather"/>
              <a:ea typeface="Merriweather"/>
              <a:cs typeface="Merriweather"/>
              <a:sym typeface="Merriweather"/>
            </a:endParaRPr>
          </a:p>
          <a:p>
            <a:pPr indent="0" lvl="0" marL="0" rtl="0" algn="l">
              <a:lnSpc>
                <a:spcPct val="115000"/>
              </a:lnSpc>
              <a:spcBef>
                <a:spcPts val="1400"/>
              </a:spcBef>
              <a:spcAft>
                <a:spcPts val="0"/>
              </a:spcAft>
              <a:buClr>
                <a:schemeClr val="dk1"/>
              </a:buClr>
              <a:buSzPts val="1100"/>
              <a:buFont typeface="Arial"/>
              <a:buNone/>
            </a:pPr>
            <a:r>
              <a:rPr lang="en" sz="1200">
                <a:solidFill>
                  <a:srgbClr val="212121"/>
                </a:solidFill>
                <a:highlight>
                  <a:srgbClr val="FFFFFF"/>
                </a:highlight>
                <a:latin typeface="Merriweather"/>
                <a:ea typeface="Merriweather"/>
                <a:cs typeface="Merriweather"/>
                <a:sym typeface="Merriweather"/>
              </a:rPr>
              <a:t>Personality is something that we informally assess and describe every day. When we talk about ourselves and others, we frequently refer to different characteristics of an individual's personality. Psychologists do much the same thing when they assess personality but on a more systematic and scientific level.</a:t>
            </a:r>
            <a:endParaRPr sz="1200">
              <a:solidFill>
                <a:srgbClr val="212121"/>
              </a:solidFill>
              <a:highlight>
                <a:srgbClr val="FFFFFF"/>
              </a:highlight>
              <a:latin typeface="Merriweather"/>
              <a:ea typeface="Merriweather"/>
              <a:cs typeface="Merriweather"/>
              <a:sym typeface="Merriweather"/>
            </a:endParaRPr>
          </a:p>
          <a:p>
            <a:pPr indent="0" lvl="0" marL="0" rtl="0" algn="l">
              <a:spcBef>
                <a:spcPts val="14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71ba11ad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71ba11ad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71ba11ad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71ba11ad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42b03995d3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42b03995d3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71ba11a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71ba11a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71ba11a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71ba11a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71ba11a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71ba11a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71ba11ad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71ba11ad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000"/>
              </a:lnSpc>
              <a:spcBef>
                <a:spcPts val="26400"/>
              </a:spcBef>
              <a:spcAft>
                <a:spcPts val="0"/>
              </a:spcAft>
              <a:buNone/>
            </a:pPr>
            <a:r>
              <a:rPr lang="en">
                <a:solidFill>
                  <a:schemeClr val="dk1"/>
                </a:solidFill>
                <a:highlight>
                  <a:srgbClr val="FFFFFF"/>
                </a:highlight>
              </a:rPr>
              <a:t>https://www.betterup.com/blog/what-is-self-awareness</a:t>
            </a:r>
            <a:endParaRPr>
              <a:solidFill>
                <a:schemeClr val="dk1"/>
              </a:solidFill>
              <a:highlight>
                <a:srgbClr val="FFFFFF"/>
              </a:highlight>
            </a:endParaRPr>
          </a:p>
          <a:p>
            <a:pPr indent="0" lvl="0" marL="0" rtl="0" algn="l">
              <a:lnSpc>
                <a:spcPct val="142000"/>
              </a:lnSpc>
              <a:spcBef>
                <a:spcPts val="26400"/>
              </a:spcBef>
              <a:spcAft>
                <a:spcPts val="0"/>
              </a:spcAft>
              <a:buNone/>
            </a:pPr>
            <a:r>
              <a:rPr lang="en" u="sng">
                <a:solidFill>
                  <a:schemeClr val="hlink"/>
                </a:solidFill>
                <a:highlight>
                  <a:srgbClr val="FFFFFF"/>
                </a:highlight>
                <a:hlinkClick r:id="rId2"/>
              </a:rPr>
              <a:t>https://www.betterup.com/blog/what-is-self-awareness</a:t>
            </a:r>
            <a:endParaRPr>
              <a:solidFill>
                <a:schemeClr val="dk1"/>
              </a:solidFill>
              <a:highlight>
                <a:srgbClr val="FFFFFF"/>
              </a:highlight>
            </a:endParaRPr>
          </a:p>
          <a:p>
            <a:pPr indent="0" lvl="0" marL="0" rtl="0" algn="l">
              <a:lnSpc>
                <a:spcPct val="142000"/>
              </a:lnSpc>
              <a:spcBef>
                <a:spcPts val="26400"/>
              </a:spcBef>
              <a:spcAft>
                <a:spcPts val="0"/>
              </a:spcAft>
              <a:buClr>
                <a:schemeClr val="dk1"/>
              </a:buClr>
              <a:buSzPts val="1100"/>
              <a:buFont typeface="Arial"/>
              <a:buNone/>
            </a:pPr>
            <a:r>
              <a:rPr lang="en">
                <a:solidFill>
                  <a:schemeClr val="dk1"/>
                </a:solidFill>
                <a:highlight>
                  <a:srgbClr val="FFFFFF"/>
                </a:highlight>
              </a:rPr>
              <a:t>"Self-awareness is the ability to focus on yourself and how your actions, thoughts, or emotions do or don't align with your internal standards. If you're highly self-aware, you can objectively evaluate yourself, manage your emotions, </a:t>
            </a:r>
            <a:r>
              <a:rPr lang="en" u="sng">
                <a:solidFill>
                  <a:srgbClr val="C91459"/>
                </a:solidFill>
                <a:highlight>
                  <a:srgbClr val="FFFFFF"/>
                </a:highlight>
                <a:hlinkClick r:id="rId3">
                  <a:extLst>
                    <a:ext uri="{A12FA001-AC4F-418D-AE19-62706E023703}">
                      <ahyp:hlinkClr val="tx"/>
                    </a:ext>
                  </a:extLst>
                </a:hlinkClick>
              </a:rPr>
              <a:t>align your behavior with your values</a:t>
            </a:r>
            <a:r>
              <a:rPr lang="en">
                <a:solidFill>
                  <a:schemeClr val="dk1"/>
                </a:solidFill>
                <a:highlight>
                  <a:srgbClr val="FFFFFF"/>
                </a:highlight>
              </a:rPr>
              <a:t>, and understand correctly how others perceive you."</a:t>
            </a:r>
            <a:endParaRPr>
              <a:solidFill>
                <a:schemeClr val="dk1"/>
              </a:solidFill>
              <a:highlight>
                <a:srgbClr val="FFFFFF"/>
              </a:highlight>
            </a:endParaRPr>
          </a:p>
          <a:p>
            <a:pPr indent="0" lvl="0" marL="0" rtl="0" algn="l">
              <a:lnSpc>
                <a:spcPct val="142000"/>
              </a:lnSpc>
              <a:spcBef>
                <a:spcPts val="26400"/>
              </a:spcBef>
              <a:spcAft>
                <a:spcPts val="0"/>
              </a:spcAft>
              <a:buClr>
                <a:schemeClr val="dk1"/>
              </a:buClr>
              <a:buSzPts val="1100"/>
              <a:buFont typeface="Arial"/>
              <a:buNone/>
            </a:pPr>
            <a:r>
              <a:rPr lang="en">
                <a:solidFill>
                  <a:schemeClr val="dk1"/>
                </a:solidFill>
                <a:highlight>
                  <a:srgbClr val="FFFFFF"/>
                </a:highlight>
              </a:rPr>
              <a:t>Put simply, those who are highly self-aware can interpret their actions, feelings, and thoughts objectively. </a:t>
            </a:r>
            <a:endParaRPr>
              <a:solidFill>
                <a:schemeClr val="dk1"/>
              </a:solidFill>
              <a:highlight>
                <a:srgbClr val="FFFFFF"/>
              </a:highlight>
            </a:endParaRPr>
          </a:p>
          <a:p>
            <a:pPr indent="0" lvl="0" marL="0" rtl="0" algn="l">
              <a:lnSpc>
                <a:spcPct val="142000"/>
              </a:lnSpc>
              <a:spcBef>
                <a:spcPts val="26400"/>
              </a:spcBef>
              <a:spcAft>
                <a:spcPts val="0"/>
              </a:spcAft>
              <a:buClr>
                <a:schemeClr val="dk1"/>
              </a:buClr>
              <a:buSzPts val="1100"/>
              <a:buFont typeface="Arial"/>
              <a:buNone/>
            </a:pPr>
            <a:r>
              <a:rPr lang="en">
                <a:solidFill>
                  <a:schemeClr val="dk1"/>
                </a:solidFill>
                <a:highlight>
                  <a:srgbClr val="FFFFFF"/>
                </a:highlight>
              </a:rPr>
              <a:t>It’s a rare skill, as many of us spiral into emotion-driven interpretations of our circumstances. Developing self-awareness is important because it allows leaders to assess their growth and effectiveness and change course when necessary.</a:t>
            </a:r>
            <a:endParaRPr>
              <a:solidFill>
                <a:schemeClr val="dk1"/>
              </a:solidFill>
              <a:highlight>
                <a:srgbClr val="FFFFFF"/>
              </a:highlight>
            </a:endParaRPr>
          </a:p>
          <a:p>
            <a:pPr indent="0" lvl="0" marL="0" rtl="0" algn="l">
              <a:spcBef>
                <a:spcPts val="240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71ba11ad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71ba11a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ighlight>
                  <a:srgbClr val="FFFFFF"/>
                </a:highlight>
                <a:hlinkClick r:id="rId2"/>
              </a:rPr>
              <a:t>https://www.yourtherapysource.com/blog1/2020/01/19/what-is-self-regulation-2/</a:t>
            </a:r>
            <a:endParaRPr sz="1800">
              <a:solidFill>
                <a:schemeClr val="dk1"/>
              </a:solidFill>
              <a:highlight>
                <a:srgbClr val="FFFFFF"/>
              </a:highlight>
            </a:endParaRPr>
          </a:p>
          <a:p>
            <a:pPr indent="0" lvl="0" marL="0" rtl="0" algn="l">
              <a:spcBef>
                <a:spcPts val="0"/>
              </a:spcBef>
              <a:spcAft>
                <a:spcPts val="0"/>
              </a:spcAft>
              <a:buNone/>
            </a:pPr>
            <a:r>
              <a:rPr lang="en" sz="1800">
                <a:solidFill>
                  <a:schemeClr val="dk1"/>
                </a:solidFill>
                <a:highlight>
                  <a:srgbClr val="FFFFFF"/>
                </a:highlight>
              </a:rPr>
              <a:t>Self-regulation is the ability to monitor and manage your energy states, emotions, thoughts, and behaviors in ways that are acceptable and produce positive results such as well-being, loving relationships, and 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71ba11a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71ba11a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u="sng">
                <a:solidFill>
                  <a:schemeClr val="hlink"/>
                </a:solidFill>
                <a:highlight>
                  <a:srgbClr val="FBF9F8"/>
                </a:highlight>
                <a:hlinkClick r:id="rId2"/>
              </a:rPr>
              <a:t>https://blogs.oracle.com/jobsatoracle/post/motivation-a-key-component-of-emotional-intelligence</a:t>
            </a:r>
            <a:endParaRPr>
              <a:solidFill>
                <a:srgbClr val="161513"/>
              </a:solidFill>
              <a:highlight>
                <a:srgbClr val="FBF9F8"/>
              </a:highlight>
            </a:endParaRPr>
          </a:p>
          <a:p>
            <a:pPr indent="0" lvl="0" marL="0" rtl="0" algn="l">
              <a:lnSpc>
                <a:spcPct val="140000"/>
              </a:lnSpc>
              <a:spcBef>
                <a:spcPts val="1200"/>
              </a:spcBef>
              <a:spcAft>
                <a:spcPts val="0"/>
              </a:spcAft>
              <a:buClr>
                <a:schemeClr val="dk1"/>
              </a:buClr>
              <a:buSzPts val="1100"/>
              <a:buFont typeface="Arial"/>
              <a:buNone/>
            </a:pPr>
            <a:r>
              <a:rPr lang="en">
                <a:solidFill>
                  <a:srgbClr val="161513"/>
                </a:solidFill>
                <a:highlight>
                  <a:srgbClr val="FBF9F8"/>
                </a:highlight>
              </a:rPr>
              <a:t>Motivation is what pushes us to achieve our goals, feel more fulfilled and improve overall quality of life. </a:t>
            </a:r>
            <a:r>
              <a:rPr lang="en">
                <a:solidFill>
                  <a:srgbClr val="006B8F"/>
                </a:solidFill>
                <a:highlight>
                  <a:srgbClr val="FBF9F8"/>
                </a:highlight>
                <a:uFill>
                  <a:noFill/>
                </a:uFill>
                <a:hlinkClick r:id="rId3">
                  <a:extLst>
                    <a:ext uri="{A12FA001-AC4F-418D-AE19-62706E023703}">
                      <ahyp:hlinkClr val="tx"/>
                    </a:ext>
                  </a:extLst>
                </a:hlinkClick>
              </a:rPr>
              <a:t>Daniel Goleman</a:t>
            </a:r>
            <a:r>
              <a:rPr lang="en">
                <a:solidFill>
                  <a:srgbClr val="161513"/>
                </a:solidFill>
                <a:highlight>
                  <a:srgbClr val="FBF9F8"/>
                </a:highlight>
              </a:rPr>
              <a:t>, who developed the concept of emotional intelligence in the mid ‘90s, identified four elements that make up motivation: our personal drive to improve and achieve, commitment to our goals, initiative, or readiness to act on opportunities, as well as optimism, and resilience.</a:t>
            </a:r>
            <a:endParaRPr>
              <a:solidFill>
                <a:srgbClr val="161513"/>
              </a:solidFill>
              <a:highlight>
                <a:srgbClr val="FBF9F8"/>
              </a:highlight>
            </a:endParaRPr>
          </a:p>
          <a:p>
            <a:pPr indent="0" lvl="0" marL="0" rtl="0" algn="l">
              <a:lnSpc>
                <a:spcPct val="140000"/>
              </a:lnSpc>
              <a:spcBef>
                <a:spcPts val="1200"/>
              </a:spcBef>
              <a:spcAft>
                <a:spcPts val="0"/>
              </a:spcAft>
              <a:buClr>
                <a:schemeClr val="dk1"/>
              </a:buClr>
              <a:buSzPts val="1100"/>
              <a:buFont typeface="Arial"/>
              <a:buNone/>
            </a:pPr>
            <a:r>
              <a:rPr lang="en">
                <a:solidFill>
                  <a:srgbClr val="161513"/>
                </a:solidFill>
                <a:highlight>
                  <a:srgbClr val="FBF9F8"/>
                </a:highlight>
              </a:rPr>
              <a:t>How do these four elements concretely add up to becoming more successful? Well, let’s go back to our statement on IQ and how it takes more than just being smart to make it in your career. While it helps to be knowledgeable, you’ll find that without the proper motivation, the quality of your work won’t reach its full potential. It’s all about loving what you do, and doing what you love. The mechanism is simple—when we enjoy our work, we’re known to be more productive and deliver better results. It’s the loving what we do that gets us motivated, and it’s the motivation that drives us to working harder and generating high quality work products. This is what experts call intrinsic motivation, the kind that comes from within and fuels you with desire to overcome a challenge, to produce high-quality work, or to interact with team members you like and trust.</a:t>
            </a:r>
            <a:endParaRPr>
              <a:solidFill>
                <a:srgbClr val="161513"/>
              </a:solidFill>
              <a:highlight>
                <a:srgbClr val="FBF9F8"/>
              </a:highlight>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71ba11ad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71ba11ad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200" u="sng">
                <a:solidFill>
                  <a:schemeClr val="hlink"/>
                </a:solidFill>
                <a:highlight>
                  <a:srgbClr val="FFFFFF"/>
                </a:highlight>
                <a:latin typeface="Merriweather"/>
                <a:ea typeface="Merriweather"/>
                <a:cs typeface="Merriweather"/>
                <a:sym typeface="Merriweather"/>
                <a:hlinkClick r:id="rId2"/>
              </a:rPr>
              <a:t>https://www.verywellmind.com/what-is-empathy-2795562</a:t>
            </a:r>
            <a:endParaRPr sz="1200">
              <a:solidFill>
                <a:srgbClr val="212121"/>
              </a:solidFill>
              <a:highlight>
                <a:srgbClr val="FFFFFF"/>
              </a:highlight>
              <a:latin typeface="Merriweather"/>
              <a:ea typeface="Merriweather"/>
              <a:cs typeface="Merriweather"/>
              <a:sym typeface="Merriweather"/>
            </a:endParaRPr>
          </a:p>
          <a:p>
            <a:pPr indent="0" lvl="0" marL="0" rtl="0" algn="l">
              <a:lnSpc>
                <a:spcPct val="115000"/>
              </a:lnSpc>
              <a:spcBef>
                <a:spcPts val="1400"/>
              </a:spcBef>
              <a:spcAft>
                <a:spcPts val="0"/>
              </a:spcAft>
              <a:buClr>
                <a:schemeClr val="dk1"/>
              </a:buClr>
              <a:buSzPts val="1100"/>
              <a:buFont typeface="Arial"/>
              <a:buNone/>
            </a:pPr>
            <a:r>
              <a:rPr lang="en" sz="1200">
                <a:solidFill>
                  <a:srgbClr val="212121"/>
                </a:solidFill>
                <a:highlight>
                  <a:srgbClr val="FFFFFF"/>
                </a:highlight>
                <a:latin typeface="Merriweather"/>
                <a:ea typeface="Merriweather"/>
                <a:cs typeface="Merriweather"/>
                <a:sym typeface="Merriweather"/>
              </a:rPr>
              <a:t>Empathy is the ability to emotionally understand what other people feel, see things from their point of view, and imagine yourself in their place. Essentially, it is putting yourself in someone else's position and feeling what they are feeling.</a:t>
            </a:r>
            <a:endParaRPr sz="1200">
              <a:solidFill>
                <a:srgbClr val="212121"/>
              </a:solidFill>
              <a:highlight>
                <a:srgbClr val="FFFFFF"/>
              </a:highlight>
              <a:latin typeface="Merriweather"/>
              <a:ea typeface="Merriweather"/>
              <a:cs typeface="Merriweather"/>
              <a:sym typeface="Merriweather"/>
            </a:endParaRPr>
          </a:p>
          <a:p>
            <a:pPr indent="0" lvl="0" marL="0" rtl="0" algn="l">
              <a:lnSpc>
                <a:spcPct val="115000"/>
              </a:lnSpc>
              <a:spcBef>
                <a:spcPts val="1400"/>
              </a:spcBef>
              <a:spcAft>
                <a:spcPts val="0"/>
              </a:spcAft>
              <a:buClr>
                <a:schemeClr val="dk1"/>
              </a:buClr>
              <a:buSzPts val="1100"/>
              <a:buFont typeface="Arial"/>
              <a:buNone/>
            </a:pPr>
            <a:r>
              <a:rPr lang="en" sz="1200">
                <a:solidFill>
                  <a:srgbClr val="212121"/>
                </a:solidFill>
                <a:highlight>
                  <a:srgbClr val="FFFFFF"/>
                </a:highlight>
                <a:latin typeface="Merriweather"/>
                <a:ea typeface="Merriweather"/>
                <a:cs typeface="Merriweather"/>
                <a:sym typeface="Merriweather"/>
              </a:rPr>
              <a:t>Empathy means that when you see another person suffering, such as after they've </a:t>
            </a:r>
            <a:r>
              <a:rPr lang="en" sz="1200" u="sng">
                <a:solidFill>
                  <a:srgbClr val="1A55AD"/>
                </a:solidFill>
                <a:highlight>
                  <a:srgbClr val="FFFFFF"/>
                </a:highlight>
                <a:latin typeface="Merriweather"/>
                <a:ea typeface="Merriweather"/>
                <a:cs typeface="Merriweather"/>
                <a:sym typeface="Merriweather"/>
                <a:hlinkClick r:id="rId3">
                  <a:extLst>
                    <a:ext uri="{A12FA001-AC4F-418D-AE19-62706E023703}">
                      <ahyp:hlinkClr val="tx"/>
                    </a:ext>
                  </a:extLst>
                </a:hlinkClick>
              </a:rPr>
              <a:t>lost a loved one</a:t>
            </a:r>
            <a:r>
              <a:rPr lang="en" sz="1200">
                <a:solidFill>
                  <a:srgbClr val="212121"/>
                </a:solidFill>
                <a:highlight>
                  <a:srgbClr val="FFFFFF"/>
                </a:highlight>
                <a:latin typeface="Merriweather"/>
                <a:ea typeface="Merriweather"/>
                <a:cs typeface="Merriweather"/>
                <a:sym typeface="Merriweather"/>
              </a:rPr>
              <a:t>, you are able to instantly envision yourself going through that same experience and feel what they are going through.</a:t>
            </a:r>
            <a:endParaRPr sz="1200">
              <a:solidFill>
                <a:srgbClr val="212121"/>
              </a:solidFill>
              <a:highlight>
                <a:srgbClr val="FFFFFF"/>
              </a:highlight>
              <a:latin typeface="Merriweather"/>
              <a:ea typeface="Merriweather"/>
              <a:cs typeface="Merriweather"/>
              <a:sym typeface="Merriweather"/>
            </a:endParaRPr>
          </a:p>
          <a:p>
            <a:pPr indent="0" lvl="0" marL="0" rtl="0" algn="l">
              <a:spcBef>
                <a:spcPts val="14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71ba11ad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71ba11ad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u="sng">
                <a:solidFill>
                  <a:schemeClr val="hlink"/>
                </a:solidFill>
                <a:highlight>
                  <a:srgbClr val="FFFFFF"/>
                </a:highlight>
                <a:hlinkClick r:id="rId2"/>
              </a:rPr>
              <a:t>https://study.com/learn/lesson/social-skills-types-purpose-examples.html</a:t>
            </a:r>
            <a:endParaRPr b="1" sz="1050">
              <a:solidFill>
                <a:srgbClr val="555555"/>
              </a:solidFill>
              <a:highlight>
                <a:srgbClr val="FFFFFF"/>
              </a:highlight>
            </a:endParaRPr>
          </a:p>
          <a:p>
            <a:pPr indent="0" lvl="0" marL="0" rtl="0" algn="l">
              <a:spcBef>
                <a:spcPts val="0"/>
              </a:spcBef>
              <a:spcAft>
                <a:spcPts val="0"/>
              </a:spcAft>
              <a:buNone/>
            </a:pPr>
            <a:r>
              <a:rPr b="1" lang="en" sz="1050">
                <a:solidFill>
                  <a:srgbClr val="555555"/>
                </a:solidFill>
                <a:highlight>
                  <a:srgbClr val="FFFFFF"/>
                </a:highlight>
              </a:rPr>
              <a:t>Social skills</a:t>
            </a:r>
            <a:r>
              <a:rPr lang="en" sz="1050">
                <a:solidFill>
                  <a:srgbClr val="555555"/>
                </a:solidFill>
                <a:highlight>
                  <a:srgbClr val="FFFFFF"/>
                </a:highlight>
              </a:rPr>
              <a:t> are healthy ways of relating to others that promote positive interactions. This include the words, gestures, and body language that are used during social interactions. The main purpose of social skills is to help an individual be able to interact with others in society. Social skills help build better relationships through more efficient </a:t>
            </a:r>
            <a:r>
              <a:rPr b="1" lang="en" sz="1050">
                <a:solidFill>
                  <a:srgbClr val="555555"/>
                </a:solidFill>
                <a:highlight>
                  <a:srgbClr val="FFFFFF"/>
                </a:highlight>
              </a:rPr>
              <a:t>communication</a:t>
            </a:r>
            <a:r>
              <a:rPr lang="en" sz="1050">
                <a:solidFill>
                  <a:srgbClr val="555555"/>
                </a:solidFill>
                <a:highlight>
                  <a:srgbClr val="FFFFFF"/>
                </a:highlight>
              </a:rPr>
              <a:t>. Having good social skills is advantageous to social interactions and social functioning because it helps a person to be a better communicator. Social skills involve understanding what is socially acceptable and appropriate at what times.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5"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6" name="Shape 9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97" name="Shape 9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8" name="Shape 9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p29"/>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01" name="Google Shape;101;p29"/>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02" name="Google Shape;102;p29"/>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03" name="Google Shape;103;p29"/>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04" name="Google Shape;104;p29"/>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05" name="Shape 10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31"/>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31"/>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2.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8.png"/><Relationship Id="rId9"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hyperlink" Target="https://learn.codemithra.com/" TargetMode="External"/><Relationship Id="rId8"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32"/>
          <p:cNvPicPr preferRelativeResize="0"/>
          <p:nvPr/>
        </p:nvPicPr>
        <p:blipFill rotWithShape="1">
          <a:blip r:embed="rId3">
            <a:alphaModFix/>
          </a:blip>
          <a:srcRect b="0" l="0" r="0" t="0"/>
          <a:stretch/>
        </p:blipFill>
        <p:spPr>
          <a:xfrm>
            <a:off x="28842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1"/>
          <p:cNvSpPr txBox="1"/>
          <p:nvPr/>
        </p:nvSpPr>
        <p:spPr>
          <a:xfrm>
            <a:off x="4511400" y="2478775"/>
            <a:ext cx="416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What is a personality test?</a:t>
            </a:r>
            <a:endParaRPr sz="2000"/>
          </a:p>
        </p:txBody>
      </p:sp>
      <p:pic>
        <p:nvPicPr>
          <p:cNvPr id="189" name="Google Shape;189;p4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0" name="Google Shape;190;p4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1" name="Google Shape;191;p4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92" name="Google Shape;192;p41"/>
          <p:cNvPicPr preferRelativeResize="0"/>
          <p:nvPr/>
        </p:nvPicPr>
        <p:blipFill>
          <a:blip r:embed="rId5">
            <a:alphaModFix/>
          </a:blip>
          <a:stretch>
            <a:fillRect/>
          </a:stretch>
        </p:blipFill>
        <p:spPr>
          <a:xfrm>
            <a:off x="536600" y="1102725"/>
            <a:ext cx="3838350" cy="383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2"/>
          <p:cNvSpPr txBox="1"/>
          <p:nvPr/>
        </p:nvSpPr>
        <p:spPr>
          <a:xfrm>
            <a:off x="4572000" y="2325450"/>
            <a:ext cx="4585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500"/>
              </a:spcBef>
              <a:spcAft>
                <a:spcPts val="2100"/>
              </a:spcAft>
              <a:buNone/>
            </a:pPr>
            <a:r>
              <a:rPr lang="en" sz="2000">
                <a:solidFill>
                  <a:srgbClr val="333333"/>
                </a:solidFill>
                <a:highlight>
                  <a:srgbClr val="FBFBFB"/>
                </a:highlight>
              </a:rPr>
              <a:t>How Emotionally Intelligent Are You?</a:t>
            </a:r>
            <a:endParaRPr sz="2000">
              <a:solidFill>
                <a:srgbClr val="333333"/>
              </a:solidFill>
              <a:highlight>
                <a:srgbClr val="FBFBFB"/>
              </a:highlight>
            </a:endParaRPr>
          </a:p>
        </p:txBody>
      </p:sp>
      <p:pic>
        <p:nvPicPr>
          <p:cNvPr id="198" name="Google Shape;198;p4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9" name="Google Shape;199;p4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0" name="Google Shape;200;p4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01" name="Google Shape;201;p42"/>
          <p:cNvPicPr preferRelativeResize="0"/>
          <p:nvPr/>
        </p:nvPicPr>
        <p:blipFill>
          <a:blip r:embed="rId5">
            <a:alphaModFix/>
          </a:blip>
          <a:stretch>
            <a:fillRect/>
          </a:stretch>
        </p:blipFill>
        <p:spPr>
          <a:xfrm>
            <a:off x="338300" y="1821700"/>
            <a:ext cx="4041300" cy="202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aphicFrame>
        <p:nvGraphicFramePr>
          <p:cNvPr id="206" name="Google Shape;206;p43"/>
          <p:cNvGraphicFramePr/>
          <p:nvPr/>
        </p:nvGraphicFramePr>
        <p:xfrm>
          <a:off x="803750" y="1161163"/>
          <a:ext cx="3000000" cy="3000000"/>
        </p:xfrm>
        <a:graphic>
          <a:graphicData uri="http://schemas.openxmlformats.org/drawingml/2006/table">
            <a:tbl>
              <a:tblPr>
                <a:noFill/>
                <a:tableStyleId>{A6065DF5-BF4B-4EA0-A293-6C3490DEDADC}</a:tableStyleId>
              </a:tblPr>
              <a:tblGrid>
                <a:gridCol w="2309550"/>
                <a:gridCol w="1156950"/>
                <a:gridCol w="847075"/>
                <a:gridCol w="1082550"/>
                <a:gridCol w="760325"/>
                <a:gridCol w="1082550"/>
              </a:tblGrid>
              <a:tr h="381000">
                <a:tc>
                  <a:txBody>
                    <a:bodyPr/>
                    <a:lstStyle/>
                    <a:p>
                      <a:pPr indent="0" lvl="0" marL="0" rtl="0" algn="ctr">
                        <a:spcBef>
                          <a:spcPts val="0"/>
                        </a:spcBef>
                        <a:spcAft>
                          <a:spcPts val="0"/>
                        </a:spcAft>
                        <a:buNone/>
                      </a:pPr>
                      <a:r>
                        <a:rPr lang="en"/>
                        <a:t>Questions</a:t>
                      </a:r>
                      <a:endParaRPr/>
                    </a:p>
                  </a:txBody>
                  <a:tcPr marT="91425" marB="91425" marR="91425" marL="91425"/>
                </a:tc>
                <a:tc>
                  <a:txBody>
                    <a:bodyPr/>
                    <a:lstStyle/>
                    <a:p>
                      <a:pPr indent="0" lvl="0" marL="0" rtl="0" algn="l">
                        <a:spcBef>
                          <a:spcPts val="0"/>
                        </a:spcBef>
                        <a:spcAft>
                          <a:spcPts val="0"/>
                        </a:spcAft>
                        <a:buNone/>
                      </a:pPr>
                      <a:r>
                        <a:rPr lang="en"/>
                        <a:t>Not at all</a:t>
                      </a:r>
                      <a:endParaRPr/>
                    </a:p>
                  </a:txBody>
                  <a:tcPr marT="91425" marB="91425" marR="91425" marL="91425"/>
                </a:tc>
                <a:tc>
                  <a:txBody>
                    <a:bodyPr/>
                    <a:lstStyle/>
                    <a:p>
                      <a:pPr indent="0" lvl="0" marL="0" rtl="0" algn="l">
                        <a:spcBef>
                          <a:spcPts val="0"/>
                        </a:spcBef>
                        <a:spcAft>
                          <a:spcPts val="0"/>
                        </a:spcAft>
                        <a:buNone/>
                      </a:pPr>
                      <a:r>
                        <a:rPr lang="en"/>
                        <a:t>Rarely</a:t>
                      </a:r>
                      <a:endParaRPr/>
                    </a:p>
                  </a:txBody>
                  <a:tcPr marT="91425" marB="91425" marR="91425" marL="91425"/>
                </a:tc>
                <a:tc>
                  <a:txBody>
                    <a:bodyPr/>
                    <a:lstStyle/>
                    <a:p>
                      <a:pPr indent="0" lvl="0" marL="0" rtl="0" algn="l">
                        <a:spcBef>
                          <a:spcPts val="0"/>
                        </a:spcBef>
                        <a:spcAft>
                          <a:spcPts val="0"/>
                        </a:spcAft>
                        <a:buNone/>
                      </a:pPr>
                      <a:r>
                        <a:rPr lang="en"/>
                        <a:t>Sometimes</a:t>
                      </a:r>
                      <a:endParaRPr/>
                    </a:p>
                  </a:txBody>
                  <a:tcPr marT="91425" marB="91425" marR="91425" marL="91425"/>
                </a:tc>
                <a:tc>
                  <a:txBody>
                    <a:bodyPr/>
                    <a:lstStyle/>
                    <a:p>
                      <a:pPr indent="0" lvl="0" marL="0" rtl="0" algn="l">
                        <a:spcBef>
                          <a:spcPts val="0"/>
                        </a:spcBef>
                        <a:spcAft>
                          <a:spcPts val="0"/>
                        </a:spcAft>
                        <a:buNone/>
                      </a:pPr>
                      <a:r>
                        <a:rPr lang="en"/>
                        <a:t>Often </a:t>
                      </a:r>
                      <a:endParaRPr/>
                    </a:p>
                  </a:txBody>
                  <a:tcPr marT="91425" marB="91425" marR="91425" marL="91425"/>
                </a:tc>
                <a:tc>
                  <a:txBody>
                    <a:bodyPr/>
                    <a:lstStyle/>
                    <a:p>
                      <a:pPr indent="0" lvl="0" marL="0" rtl="0" algn="l">
                        <a:spcBef>
                          <a:spcPts val="0"/>
                        </a:spcBef>
                        <a:spcAft>
                          <a:spcPts val="0"/>
                        </a:spcAft>
                        <a:buNone/>
                      </a:pPr>
                      <a:r>
                        <a:rPr lang="en"/>
                        <a:t>Very often</a:t>
                      </a:r>
                      <a:endParaRPr/>
                    </a:p>
                  </a:txBody>
                  <a:tcPr marT="91425" marB="91425" marR="91425" marL="91425"/>
                </a:tc>
              </a:tr>
              <a:tr h="381000">
                <a:tc>
                  <a:txBody>
                    <a:bodyPr/>
                    <a:lstStyle/>
                    <a:p>
                      <a:pPr indent="0" lvl="0" marL="0" rtl="0" algn="l">
                        <a:spcBef>
                          <a:spcPts val="0"/>
                        </a:spcBef>
                        <a:spcAft>
                          <a:spcPts val="0"/>
                        </a:spcAft>
                        <a:buNone/>
                      </a:pPr>
                      <a:r>
                        <a:rPr lang="en">
                          <a:solidFill>
                            <a:srgbClr val="333333"/>
                          </a:solidFill>
                          <a:highlight>
                            <a:srgbClr val="FBFBFB"/>
                          </a:highlight>
                        </a:rPr>
                        <a:t>I can recognize my emotions as I experience them.</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solidFill>
                            <a:srgbClr val="333333"/>
                          </a:solidFill>
                          <a:highlight>
                            <a:schemeClr val="lt1"/>
                          </a:highlight>
                        </a:rPr>
                        <a:t>I lose my temper when I feel frustrated.</a:t>
                      </a:r>
                      <a:endParaRPr>
                        <a:highlight>
                          <a:schemeClr val="lt1"/>
                        </a:highlight>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solidFill>
                            <a:srgbClr val="333333"/>
                          </a:solidFill>
                          <a:highlight>
                            <a:srgbClr val="FBFBFB"/>
                          </a:highlight>
                        </a:rPr>
                        <a:t>People have told me that I'm a good listener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solidFill>
                            <a:srgbClr val="333333"/>
                          </a:solidFill>
                          <a:highlight>
                            <a:schemeClr val="lt1"/>
                          </a:highlight>
                        </a:rPr>
                        <a:t>I know how to calm myself down when I feel anxious or upset.</a:t>
                      </a:r>
                      <a:endParaRPr>
                        <a:solidFill>
                          <a:srgbClr val="333333"/>
                        </a:solidFill>
                        <a:highlight>
                          <a:schemeClr val="lt1"/>
                        </a:highlight>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solidFill>
                            <a:srgbClr val="333333"/>
                          </a:solidFill>
                          <a:highlight>
                            <a:srgbClr val="FBFBFB"/>
                          </a:highlight>
                        </a:rPr>
                        <a:t>I avoid conflict and negotiations.</a:t>
                      </a:r>
                      <a:endParaRPr>
                        <a:solidFill>
                          <a:srgbClr val="333333"/>
                        </a:solidFill>
                        <a:highlight>
                          <a:srgbClr val="FBFBFB"/>
                        </a:highlight>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07" name="Google Shape;207;p4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8" name="Google Shape;208;p4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9" name="Google Shape;209;p4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4"/>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4"/>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16" name="Google Shape;216;p44"/>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17" name="Google Shape;217;p44"/>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18" name="Google Shape;218;p44"/>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19" name="Google Shape;219;p44"/>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20" name="Google Shape;220;p44"/>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221" name="Google Shape;221;p44"/>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222" name="Google Shape;222;p44"/>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223" name="Google Shape;223;p44"/>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224" name="Google Shape;224;p44"/>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225" name="Google Shape;225;p44"/>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4"/>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227" name="Google Shape;227;p44"/>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228" name="Google Shape;228;p44"/>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229" name="Google Shape;229;p44"/>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230" name="Google Shape;230;p44"/>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231" name="Google Shape;231;p44"/>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232" name="Google Shape;232;p44"/>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3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19" name="Google Shape;119;p3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20" name="Google Shape;120;p33"/>
          <p:cNvSpPr txBox="1"/>
          <p:nvPr/>
        </p:nvSpPr>
        <p:spPr>
          <a:xfrm>
            <a:off x="1103075" y="1995425"/>
            <a:ext cx="6667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t>Emotional Intelligence - </a:t>
            </a:r>
            <a:r>
              <a:rPr lang="en" sz="2500"/>
              <a:t>Personality</a:t>
            </a:r>
            <a:r>
              <a:rPr lang="en" sz="2500"/>
              <a:t> Test</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4"/>
          <p:cNvSpPr txBox="1"/>
          <p:nvPr/>
        </p:nvSpPr>
        <p:spPr>
          <a:xfrm>
            <a:off x="4251150" y="2294700"/>
            <a:ext cx="504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What is Emotional </a:t>
            </a:r>
            <a:r>
              <a:rPr lang="en" sz="2000"/>
              <a:t>Intelligence</a:t>
            </a:r>
            <a:r>
              <a:rPr lang="en" sz="2000"/>
              <a:t>?</a:t>
            </a:r>
            <a:endParaRPr sz="2000"/>
          </a:p>
        </p:txBody>
      </p:sp>
      <p:pic>
        <p:nvPicPr>
          <p:cNvPr id="126" name="Google Shape;126;p3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27" name="Google Shape;127;p3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28" name="Google Shape;128;p3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INTRODUCTION</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29" name="Google Shape;129;p34"/>
          <p:cNvPicPr preferRelativeResize="0"/>
          <p:nvPr/>
        </p:nvPicPr>
        <p:blipFill>
          <a:blip r:embed="rId5">
            <a:alphaModFix/>
          </a:blip>
          <a:stretch>
            <a:fillRect/>
          </a:stretch>
        </p:blipFill>
        <p:spPr>
          <a:xfrm>
            <a:off x="189575" y="1846825"/>
            <a:ext cx="3946349" cy="21924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5"/>
          <p:cNvSpPr txBox="1"/>
          <p:nvPr/>
        </p:nvSpPr>
        <p:spPr>
          <a:xfrm>
            <a:off x="4437025" y="2392025"/>
            <a:ext cx="4585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Characteristics of Emotional </a:t>
            </a:r>
            <a:r>
              <a:rPr lang="en" sz="2000"/>
              <a:t>Intelligence</a:t>
            </a:r>
            <a:endParaRPr sz="2000"/>
          </a:p>
        </p:txBody>
      </p:sp>
      <p:pic>
        <p:nvPicPr>
          <p:cNvPr id="135" name="Google Shape;135;p3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36" name="Google Shape;136;p3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37" name="Google Shape;137;p3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38" name="Google Shape;138;p35"/>
          <p:cNvPicPr preferRelativeResize="0"/>
          <p:nvPr/>
        </p:nvPicPr>
        <p:blipFill>
          <a:blip r:embed="rId5">
            <a:alphaModFix/>
          </a:blip>
          <a:stretch>
            <a:fillRect/>
          </a:stretch>
        </p:blipFill>
        <p:spPr>
          <a:xfrm>
            <a:off x="78050" y="1797225"/>
            <a:ext cx="3896750" cy="233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6"/>
          <p:cNvSpPr txBox="1"/>
          <p:nvPr/>
        </p:nvSpPr>
        <p:spPr>
          <a:xfrm>
            <a:off x="4472850" y="2498950"/>
            <a:ext cx="441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Self-Awareness</a:t>
            </a:r>
            <a:endParaRPr sz="2000"/>
          </a:p>
        </p:txBody>
      </p:sp>
      <p:pic>
        <p:nvPicPr>
          <p:cNvPr id="144" name="Google Shape;144;p3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45" name="Google Shape;145;p3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46" name="Google Shape;146;p3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47" name="Google Shape;147;p36"/>
          <p:cNvPicPr preferRelativeResize="0"/>
          <p:nvPr/>
        </p:nvPicPr>
        <p:blipFill>
          <a:blip r:embed="rId5">
            <a:alphaModFix/>
          </a:blip>
          <a:stretch>
            <a:fillRect/>
          </a:stretch>
        </p:blipFill>
        <p:spPr>
          <a:xfrm>
            <a:off x="627050" y="1586525"/>
            <a:ext cx="4267201" cy="28809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7"/>
          <p:cNvSpPr txBox="1"/>
          <p:nvPr/>
        </p:nvSpPr>
        <p:spPr>
          <a:xfrm>
            <a:off x="4883225" y="2371650"/>
            <a:ext cx="4089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Self-Regulation</a:t>
            </a:r>
            <a:endParaRPr sz="2000"/>
          </a:p>
        </p:txBody>
      </p:sp>
      <p:pic>
        <p:nvPicPr>
          <p:cNvPr id="153" name="Google Shape;153;p3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54" name="Google Shape;154;p3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55" name="Google Shape;155;p3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56" name="Google Shape;156;p37"/>
          <p:cNvPicPr preferRelativeResize="0"/>
          <p:nvPr/>
        </p:nvPicPr>
        <p:blipFill>
          <a:blip r:embed="rId5">
            <a:alphaModFix/>
          </a:blip>
          <a:stretch>
            <a:fillRect/>
          </a:stretch>
        </p:blipFill>
        <p:spPr>
          <a:xfrm>
            <a:off x="389225" y="1814450"/>
            <a:ext cx="4345286" cy="197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8"/>
          <p:cNvSpPr txBox="1"/>
          <p:nvPr/>
        </p:nvSpPr>
        <p:spPr>
          <a:xfrm>
            <a:off x="5118700" y="2424600"/>
            <a:ext cx="328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Motivation</a:t>
            </a:r>
            <a:endParaRPr sz="2000"/>
          </a:p>
        </p:txBody>
      </p:sp>
      <p:pic>
        <p:nvPicPr>
          <p:cNvPr id="162" name="Google Shape;162;p3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3" name="Google Shape;163;p3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4" name="Google Shape;164;p3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5" name="Google Shape;165;p38"/>
          <p:cNvPicPr preferRelativeResize="0"/>
          <p:nvPr/>
        </p:nvPicPr>
        <p:blipFill>
          <a:blip r:embed="rId5">
            <a:alphaModFix/>
          </a:blip>
          <a:stretch>
            <a:fillRect/>
          </a:stretch>
        </p:blipFill>
        <p:spPr>
          <a:xfrm>
            <a:off x="867575" y="1239400"/>
            <a:ext cx="3221025" cy="3701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9"/>
          <p:cNvSpPr txBox="1"/>
          <p:nvPr/>
        </p:nvSpPr>
        <p:spPr>
          <a:xfrm>
            <a:off x="5230250" y="2449375"/>
            <a:ext cx="337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Empathy</a:t>
            </a:r>
            <a:endParaRPr sz="2000"/>
          </a:p>
        </p:txBody>
      </p:sp>
      <p:pic>
        <p:nvPicPr>
          <p:cNvPr id="171" name="Google Shape;171;p3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2" name="Google Shape;172;p3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3" name="Google Shape;173;p3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4" name="Google Shape;174;p39"/>
          <p:cNvPicPr preferRelativeResize="0"/>
          <p:nvPr/>
        </p:nvPicPr>
        <p:blipFill rotWithShape="1">
          <a:blip r:embed="rId5">
            <a:alphaModFix/>
          </a:blip>
          <a:srcRect b="3119" l="2821" r="2821" t="2912"/>
          <a:stretch/>
        </p:blipFill>
        <p:spPr>
          <a:xfrm>
            <a:off x="950100" y="1350925"/>
            <a:ext cx="3621900" cy="3606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0"/>
          <p:cNvSpPr txBox="1"/>
          <p:nvPr/>
        </p:nvSpPr>
        <p:spPr>
          <a:xfrm>
            <a:off x="5292225" y="2466400"/>
            <a:ext cx="2887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Social Skills</a:t>
            </a:r>
            <a:endParaRPr sz="2000"/>
          </a:p>
        </p:txBody>
      </p:sp>
      <p:pic>
        <p:nvPicPr>
          <p:cNvPr id="180" name="Google Shape;180;p4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1" name="Google Shape;181;p4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2" name="Google Shape;182;p4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83" name="Google Shape;183;p40"/>
          <p:cNvPicPr preferRelativeResize="0"/>
          <p:nvPr/>
        </p:nvPicPr>
        <p:blipFill>
          <a:blip r:embed="rId5">
            <a:alphaModFix/>
          </a:blip>
          <a:stretch>
            <a:fillRect/>
          </a:stretch>
        </p:blipFill>
        <p:spPr>
          <a:xfrm>
            <a:off x="908450" y="1102725"/>
            <a:ext cx="2543175" cy="381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